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289" r:id="rId3"/>
    <p:sldId id="278" r:id="rId4"/>
    <p:sldId id="295" r:id="rId5"/>
    <p:sldId id="296" r:id="rId6"/>
    <p:sldId id="280" r:id="rId7"/>
    <p:sldId id="277" r:id="rId8"/>
    <p:sldId id="276" r:id="rId9"/>
    <p:sldId id="271" r:id="rId10"/>
    <p:sldId id="294" r:id="rId11"/>
    <p:sldId id="279" r:id="rId12"/>
    <p:sldId id="298" r:id="rId13"/>
    <p:sldId id="293" r:id="rId14"/>
    <p:sldId id="309" r:id="rId15"/>
    <p:sldId id="273" r:id="rId16"/>
    <p:sldId id="272" r:id="rId17"/>
    <p:sldId id="297" r:id="rId18"/>
    <p:sldId id="291" r:id="rId19"/>
    <p:sldId id="292" r:id="rId20"/>
    <p:sldId id="286" r:id="rId21"/>
    <p:sldId id="283" r:id="rId22"/>
    <p:sldId id="285" r:id="rId23"/>
    <p:sldId id="281" r:id="rId24"/>
    <p:sldId id="284" r:id="rId25"/>
    <p:sldId id="282" r:id="rId26"/>
    <p:sldId id="288" r:id="rId27"/>
    <p:sldId id="290" r:id="rId28"/>
    <p:sldId id="306" r:id="rId29"/>
    <p:sldId id="307" r:id="rId30"/>
    <p:sldId id="308" r:id="rId31"/>
    <p:sldId id="275" r:id="rId32"/>
    <p:sldId id="301" r:id="rId33"/>
    <p:sldId id="302" r:id="rId34"/>
    <p:sldId id="303" r:id="rId35"/>
    <p:sldId id="304" r:id="rId36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47"/>
    <p:restoredTop sz="96140" autoAdjust="0"/>
  </p:normalViewPr>
  <p:slideViewPr>
    <p:cSldViewPr snapToGrid="0" snapToObjects="1">
      <p:cViewPr varScale="1">
        <p:scale>
          <a:sx n="140" d="100"/>
          <a:sy n="140" d="100"/>
        </p:scale>
        <p:origin x="198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B5B3FC-D259-4339-B80E-3202CA0E79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C71E3-9681-4FD2-8D7A-D1CF620D97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1C42527-8CB2-4B15-A023-2BC6DAF79A16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20833-BE26-409D-977C-70F1EE82E3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BEA6B-0C64-42E5-9E64-21C8B8DDE3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D518A1C-3D7A-4D93-87CB-929567B29C9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FE9C9D1-FF53-4A1F-B1AC-C553C465C06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B10D0F-6CF9-4371-BFF6-87FD774BB12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2E9C981-B83C-43FE-BAC2-886B2E289F95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36C0587-BAD1-4F27-AE41-8F616658EA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2CFA256-6831-4BFA-8360-3E04C7D4E7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A1D6E-799F-469D-AE51-4A6D5AA5EEB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090E3-AF64-4FF8-AE87-9C351B0907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A048AD9-4560-411A-985C-A5A70006F24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A048AD9-4560-411A-985C-A5A70006F240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63717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A048AD9-4560-411A-985C-A5A70006F240}" type="slidenum">
              <a:rPr lang="en-US" altLang="en-US" smtClean="0"/>
              <a:pPr>
                <a:defRPr/>
              </a:pPr>
              <a:t>34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06147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A048AD9-4560-411A-985C-A5A70006F240}" type="slidenum">
              <a:rPr lang="en-US" altLang="en-US" smtClean="0"/>
              <a:pPr>
                <a:defRPr/>
              </a:pPr>
              <a:t>35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64640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A2057-F365-401A-BCBD-AB15783DA6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AF9DCA33-D365-4FE0-81A7-27A770F66A96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55D79-0C34-4DF6-BBDC-31C81003B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99590-BA39-44A9-93FC-5BE7E9236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7511B927-7FF2-4960-929B-A359A8EEEE7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774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FC3E9-7643-4106-9235-158C4081F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0191881F-57E7-4550-B97D-30CE246C02F7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54D46-BD71-4228-8B81-02FE9B89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6D9BD-9409-4A26-8EBF-F6660E10A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143F76E3-2BF3-49EA-971E-CF7ADDEFEAC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78753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3DF32-E195-45A1-9189-8459B6B77C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BDC6BF1C-C9DC-4FDC-AC80-181CC916068F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43FF7-D3CC-4F03-A430-CB6A16C66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BC1D2-7D8E-456B-A40C-C58E34386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FC85001-6B94-4565-8898-C6E5096DD63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90537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C68AF-BA65-4F09-A35A-7EF98513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24B927C0-26D1-4F68-B12B-5B0CF161EE9E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5C241-3308-4E50-AFE6-41F07D07F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ECFCB-F036-4B0A-97A9-C6DEC65D1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ABC21EAA-49E6-4B6F-A4FB-986EE655E2A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41717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893C7-E7FB-4767-988A-0F37584B85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AA0E657-A5C6-4D8A-8EB1-623EA37EA730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3C0D7-29E8-4D75-BDDF-7AE96B42C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E2663-68A6-4797-84DB-D26E42FB7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346BBD96-78D1-4DAB-9705-F30109DE132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9199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40C3F7-D3E6-4B8A-9FC8-686FB25235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BBD917D-4136-45A5-9DAF-6C2EC9D971F2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F61188-20BA-4A33-9B4E-7AFE8130F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5CD8B-E93C-4D9E-9F3B-750296C10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B9052D72-5FD4-49A6-A517-AE78A399A7B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61401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7FACBC-AAFE-47B6-8224-050D1DCFBC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1AF08184-8FEF-4510-A049-660951F33C3B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31A29-EAAC-4E7D-A62C-A16B33B6E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4BE737-5761-4E35-988C-A31290523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44EBC236-076A-4346-B038-81299B1633E8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4553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8AC781-FDD7-4F13-A968-5D276B12A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2A00367-7EB8-4DA2-BB56-91F3C8FCB906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AAADF-155E-468D-BA96-B02325C64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B58EBA-3ABC-4BE3-B35D-AAB683BDF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41FEE62-1536-488B-A5ED-1A9A4DF1598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83380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6321F5-2035-4595-8727-F764CB79F8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6D177C7-4872-403D-A96A-55A60FDC6B11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6D3146-A107-48C9-BC57-A20897760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CB8C7-112A-4CA2-90E1-88A9E8A40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D9915B2-AFAF-4FAD-94CC-611F11408D6D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5272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8494A-7ADC-4FA7-819E-2834B48FF3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0873DEA-835A-4693-AB30-4D711BADE628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0E911-1F1A-4E8E-92BC-42B9DFFAE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F4738-0DC7-44F4-AC48-B3C7484BF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E640BD9F-D079-450E-88AD-DC576E6B6B6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060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AF76-E1B3-4C6A-B002-DBA75AA0FC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EB4572D-4921-4BB3-A5A2-5794794B51CD}" type="datetimeFigureOut">
              <a:rPr lang="en-US" altLang="en-US"/>
              <a:pPr>
                <a:defRPr/>
              </a:pPr>
              <a:t>2/3/22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ABB14-104E-4645-8A67-FB06A3155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99F09-A480-40E9-8BDF-ADF19F2ED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726F9262-4E28-443D-82A7-AE52F302D1C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40310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6FCA1CB5-AD55-414D-BABE-364829FE709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11588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D18C33E8-B18F-48E0-A271-411F5DA7A69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2452688"/>
            <a:ext cx="82296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DF79B9-C119-4F47-A077-AC2003ACFBAE}"/>
              </a:ext>
            </a:extLst>
          </p:cNvPr>
          <p:cNvSpPr/>
          <p:nvPr userDrawn="1"/>
        </p:nvSpPr>
        <p:spPr>
          <a:xfrm>
            <a:off x="0" y="6569075"/>
            <a:ext cx="9144000" cy="288925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66D138-FA02-442D-AE68-5EAD317AF5B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83185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1030" name="Picture 9" descr="UMBClogo_offset_cmyk-W.eps">
            <a:extLst>
              <a:ext uri="{FF2B5EF4-FFF2-40B4-BE49-F238E27FC236}">
                <a16:creationId xmlns:a16="http://schemas.microsoft.com/office/drawing/2014/main" id="{79F71F7E-0737-45BA-9B8A-863FC040F9B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27000"/>
            <a:ext cx="3316288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TextBox 10">
            <a:extLst>
              <a:ext uri="{FF2B5EF4-FFF2-40B4-BE49-F238E27FC236}">
                <a16:creationId xmlns:a16="http://schemas.microsoft.com/office/drawing/2014/main" id="{5D058375-1D84-4824-97BF-2F976086C70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181850" y="6542088"/>
            <a:ext cx="18224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>
              <a:defRPr/>
            </a:pPr>
            <a:r>
              <a:rPr lang="en-US" altLang="en-US" sz="1400" dirty="0">
                <a:latin typeface="Arial" charset="0"/>
              </a:rPr>
              <a:t>www.umbc.edu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BDA649-C2C1-4BF8-830F-F9416E1C0507}"/>
              </a:ext>
            </a:extLst>
          </p:cNvPr>
          <p:cNvSpPr/>
          <p:nvPr userDrawn="1"/>
        </p:nvSpPr>
        <p:spPr>
          <a:xfrm>
            <a:off x="7425466" y="581728"/>
            <a:ext cx="171393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solidFill>
                  <a:srgbClr val="FFC000"/>
                </a:solidFill>
              </a:rPr>
              <a:t>Data 603 - Big Data Platforms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bricks.com/p/ebook/learning-spark-from-oreilly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enkeboll@umbc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products/docker-desktop" TargetMode="External"/><Relationship Id="rId2" Type="http://schemas.openxmlformats.org/officeDocument/2006/relationships/hyperlink" Target="https://community.cloud.databrick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enkeboll" TargetMode="External"/><Relationship Id="rId4" Type="http://schemas.openxmlformats.org/officeDocument/2006/relationships/hyperlink" Target="https://github.com/enkeboll/data603-sp22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utenberg.org/ebooks/2600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academy.databricks.com/exam/databricks-certified-associate-developer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D5D55941-5515-410D-94E7-D74EF2EE4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90592"/>
            <a:ext cx="7772400" cy="1470025"/>
          </a:xfrm>
        </p:spPr>
        <p:txBody>
          <a:bodyPr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Data 603 – Big Data Platforms</a:t>
            </a:r>
          </a:p>
        </p:txBody>
      </p:sp>
      <p:pic>
        <p:nvPicPr>
          <p:cNvPr id="1026" name="Picture 2" descr="Image result for umbc">
            <a:extLst>
              <a:ext uri="{FF2B5EF4-FFF2-40B4-BE49-F238E27FC236}">
                <a16:creationId xmlns:a16="http://schemas.microsoft.com/office/drawing/2014/main" id="{B8F5AF01-679F-4BBF-A9A0-423CBC003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3105756"/>
            <a:ext cx="41910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16B0B7-5810-984A-AD86-8069D1BFD129}"/>
              </a:ext>
            </a:extLst>
          </p:cNvPr>
          <p:cNvSpPr txBox="1"/>
          <p:nvPr/>
        </p:nvSpPr>
        <p:spPr>
          <a:xfrm>
            <a:off x="0" y="4981903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Lecture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2536C-7D1A-420B-9C93-284BD92CF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Grading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4F3188D-0356-4446-BFA4-2B120B494E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460257"/>
              </p:ext>
            </p:extLst>
          </p:nvPr>
        </p:nvGraphicFramePr>
        <p:xfrm>
          <a:off x="853125" y="2523136"/>
          <a:ext cx="7437749" cy="3291840"/>
        </p:xfrm>
        <a:graphic>
          <a:graphicData uri="http://schemas.openxmlformats.org/drawingml/2006/table">
            <a:tbl>
              <a:tblPr firstRow="1" firstCol="1" bandRow="1">
                <a:tableStyleId>{91EBBBCC-DAD2-459C-BE2E-F6DE35CF9A28}</a:tableStyleId>
              </a:tblPr>
              <a:tblGrid>
                <a:gridCol w="5112446">
                  <a:extLst>
                    <a:ext uri="{9D8B030D-6E8A-4147-A177-3AD203B41FA5}">
                      <a16:colId xmlns:a16="http://schemas.microsoft.com/office/drawing/2014/main" val="2832416561"/>
                    </a:ext>
                  </a:extLst>
                </a:gridCol>
                <a:gridCol w="2325303">
                  <a:extLst>
                    <a:ext uri="{9D8B030D-6E8A-4147-A177-3AD203B41FA5}">
                      <a16:colId xmlns:a16="http://schemas.microsoft.com/office/drawing/2014/main" val="2801906431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Course work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Grade distribution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4644864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Attendance/class participation/presentations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10%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34302599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Homework &amp; Assignments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25%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0420359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Quizzes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10%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315777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Technical Research Paper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20%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33164749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Final Project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35%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91255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7179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2536C-7D1A-420B-9C93-284BD92CF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Grading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F99F1CB-02B8-430F-9CAD-3314687DE7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889152"/>
              </p:ext>
            </p:extLst>
          </p:nvPr>
        </p:nvGraphicFramePr>
        <p:xfrm>
          <a:off x="830317" y="2475577"/>
          <a:ext cx="7556938" cy="1967868"/>
        </p:xfrm>
        <a:graphic>
          <a:graphicData uri="http://schemas.openxmlformats.org/drawingml/2006/table">
            <a:tbl>
              <a:tblPr firstRow="1" firstCol="1" bandRow="1">
                <a:tableStyleId>{91EBBBCC-DAD2-459C-BE2E-F6DE35CF9A28}</a:tableStyleId>
              </a:tblPr>
              <a:tblGrid>
                <a:gridCol w="2888196">
                  <a:extLst>
                    <a:ext uri="{9D8B030D-6E8A-4147-A177-3AD203B41FA5}">
                      <a16:colId xmlns:a16="http://schemas.microsoft.com/office/drawing/2014/main" val="75528895"/>
                    </a:ext>
                  </a:extLst>
                </a:gridCol>
                <a:gridCol w="4668742">
                  <a:extLst>
                    <a:ext uri="{9D8B030D-6E8A-4147-A177-3AD203B41FA5}">
                      <a16:colId xmlns:a16="http://schemas.microsoft.com/office/drawing/2014/main" val="34296164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 Letter Grade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Score (Percent Grade) 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74084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90%  -  100%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68669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B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80%  -  89%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687170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70%  -  79%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26000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60%-69%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113015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&lt;60%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45554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7825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84CA-C752-4A0A-8A08-6F55C8E68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Notes About 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6FB69-B10E-4A1F-B987-33F80DE91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dirty="0"/>
              <a:t>Graduate students are expected to participate in class discussions</a:t>
            </a:r>
          </a:p>
          <a:p>
            <a:pPr lvl="1"/>
            <a:r>
              <a:rPr lang="en-US" dirty="0"/>
              <a:t>Extra points in some cases!</a:t>
            </a:r>
          </a:p>
          <a:p>
            <a:pPr lvl="0"/>
            <a:r>
              <a:rPr lang="en-US" dirty="0"/>
              <a:t>For quizzes and exams, there will be no make ups</a:t>
            </a:r>
          </a:p>
          <a:p>
            <a:pPr lvl="0"/>
            <a:r>
              <a:rPr lang="en-US" dirty="0"/>
              <a:t>Post due homework will receive immediate 50% deduction</a:t>
            </a:r>
          </a:p>
          <a:p>
            <a:pPr lvl="1"/>
            <a:r>
              <a:rPr lang="en-US" dirty="0"/>
              <a:t>Usually homework are due Wednesday at 11:59 PM</a:t>
            </a:r>
          </a:p>
          <a:p>
            <a:pPr lvl="1"/>
            <a:r>
              <a:rPr lang="en-US" dirty="0"/>
              <a:t>Once class start on Thursday, undelivered homework will get a 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478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80BE-53C3-4725-9E4E-C8D2385A4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Text 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95FEE-C730-4FEC-9435-643C149D5A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Chambers, Bill, and </a:t>
            </a:r>
            <a:r>
              <a:rPr lang="en-US" dirty="0" err="1"/>
              <a:t>Matei</a:t>
            </a:r>
            <a:r>
              <a:rPr lang="en-US" dirty="0"/>
              <a:t> </a:t>
            </a:r>
            <a:r>
              <a:rPr lang="en-US" dirty="0" err="1"/>
              <a:t>Zaharia</a:t>
            </a:r>
            <a:r>
              <a:rPr lang="en-US" dirty="0"/>
              <a:t>. </a:t>
            </a:r>
            <a:r>
              <a:rPr lang="en-US" i="1" dirty="0"/>
              <a:t>Spark: The Definitive Guide: Big Data Processing Made Simple.</a:t>
            </a:r>
            <a:r>
              <a:rPr lang="en-US" dirty="0"/>
              <a:t> O’Reilly Media, 2018.</a:t>
            </a:r>
          </a:p>
          <a:p>
            <a:r>
              <a:rPr lang="en-US" dirty="0" err="1"/>
              <a:t>Damji</a:t>
            </a:r>
            <a:r>
              <a:rPr lang="en-US" dirty="0"/>
              <a:t>, Jules S., et al. </a:t>
            </a:r>
            <a:r>
              <a:rPr lang="en-US" i="1" dirty="0"/>
              <a:t>Learning Spark: Lightning-Fast Data Analytics 2nd Edition</a:t>
            </a:r>
            <a:r>
              <a:rPr lang="en-US" dirty="0"/>
              <a:t> O’Reilly Media, 2020. </a:t>
            </a:r>
            <a:r>
              <a:rPr lang="en-US" b="1" dirty="0"/>
              <a:t>NOTE: Free download at: </a:t>
            </a:r>
            <a:r>
              <a:rPr lang="en-US" b="1" u="sng" dirty="0">
                <a:hlinkClick r:id="rId2"/>
              </a:rPr>
              <a:t>https://databricks.com/p/ebook/learning-spark-from-oreilly</a:t>
            </a:r>
            <a:r>
              <a:rPr lang="en-US" b="1" dirty="0"/>
              <a:t>, use your UMBC email address.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091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9E32F-AD14-DD4D-8998-282D9BA41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30D87-7DEE-EB4F-A1DA-1B7F091C1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Respect everyone</a:t>
            </a:r>
          </a:p>
          <a:p>
            <a:r>
              <a:rPr lang="en-US" dirty="0"/>
              <a:t>Communication is key</a:t>
            </a:r>
          </a:p>
          <a:p>
            <a:r>
              <a:rPr lang="en-US" dirty="0"/>
              <a:t>Ask lots of questions</a:t>
            </a:r>
          </a:p>
          <a:p>
            <a:r>
              <a:rPr lang="en-US" dirty="0"/>
              <a:t>Mistakes are good</a:t>
            </a:r>
          </a:p>
        </p:txBody>
      </p:sp>
    </p:spTree>
    <p:extLst>
      <p:ext uri="{BB962C8B-B14F-4D97-AF65-F5344CB8AC3E}">
        <p14:creationId xmlns:p14="http://schemas.microsoft.com/office/powerpoint/2010/main" val="1524498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>
            <a:extLst>
              <a:ext uri="{FF2B5EF4-FFF2-40B4-BE49-F238E27FC236}">
                <a16:creationId xmlns:a16="http://schemas.microsoft.com/office/drawing/2014/main" id="{F0E2EE84-461A-420F-9CAF-706E368B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Why Data Science</a:t>
            </a:r>
          </a:p>
        </p:txBody>
      </p:sp>
      <p:sp>
        <p:nvSpPr>
          <p:cNvPr id="18435" name="Content Placeholder 2">
            <a:extLst>
              <a:ext uri="{FF2B5EF4-FFF2-40B4-BE49-F238E27FC236}">
                <a16:creationId xmlns:a16="http://schemas.microsoft.com/office/drawing/2014/main" id="{B700B0D8-6A68-48BA-9CC6-EA3DEE07D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High demand for Data Scientists</a:t>
            </a:r>
          </a:p>
          <a:p>
            <a:r>
              <a:rPr lang="en-US" altLang="en-US" dirty="0"/>
              <a:t>Growing job market</a:t>
            </a:r>
          </a:p>
          <a:p>
            <a:r>
              <a:rPr lang="en-US" altLang="en-US" dirty="0"/>
              <a:t>Essential skills for IT professionals, business professionals, managements, statistician, and others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26A4415D-0379-42EE-A28D-97AE185A7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is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AA76B-722B-4591-9669-A1E1B2D85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data scientist is a popular field (somehow new too) that encompass knowledge from the following fields: </a:t>
            </a:r>
          </a:p>
          <a:p>
            <a:pPr lvl="1"/>
            <a:r>
              <a:rPr lang="en-US" dirty="0"/>
              <a:t>Data architecture</a:t>
            </a:r>
          </a:p>
          <a:p>
            <a:pPr lvl="1"/>
            <a:r>
              <a:rPr lang="en-US" dirty="0"/>
              <a:t>Data analysis</a:t>
            </a:r>
          </a:p>
          <a:p>
            <a:pPr lvl="1"/>
            <a:r>
              <a:rPr lang="en-US" dirty="0"/>
              <a:t>Data development</a:t>
            </a:r>
          </a:p>
          <a:p>
            <a:pPr lvl="1"/>
            <a:r>
              <a:rPr lang="en-US" dirty="0"/>
              <a:t>… and others</a:t>
            </a:r>
          </a:p>
          <a:p>
            <a:pPr lvl="4"/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26A4415D-0379-42EE-A28D-97AE185A7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As a Data Scientist!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AA76B-722B-4591-9669-A1E1B2D85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To qualify as a Data Scientist, you have to have experience in these four quadrants: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Database Management, including traditional SQL and Querying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Predictive Analytics, including modeling and Machine Learning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Big Data, for unstructured data analysis, mining,  and trends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Data Visualization and presentation</a:t>
            </a:r>
          </a:p>
        </p:txBody>
      </p:sp>
    </p:spTree>
    <p:extLst>
      <p:ext uri="{BB962C8B-B14F-4D97-AF65-F5344CB8AC3E}">
        <p14:creationId xmlns:p14="http://schemas.microsoft.com/office/powerpoint/2010/main" val="4068965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47DD-51C9-40F1-A83D-C5A1F5DC4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Activities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9BC81-193A-49DE-A91C-15823B9C5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14 remaining weeks of classes</a:t>
            </a:r>
          </a:p>
          <a:p>
            <a:r>
              <a:rPr lang="en-US" dirty="0"/>
              <a:t>One big data project </a:t>
            </a:r>
          </a:p>
          <a:p>
            <a:r>
              <a:rPr lang="en-US" dirty="0"/>
              <a:t>One technical paper</a:t>
            </a:r>
          </a:p>
        </p:txBody>
      </p:sp>
    </p:spTree>
    <p:extLst>
      <p:ext uri="{BB962C8B-B14F-4D97-AF65-F5344CB8AC3E}">
        <p14:creationId xmlns:p14="http://schemas.microsoft.com/office/powerpoint/2010/main" val="70186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8134A-D243-499D-A669-E1B009AC9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8875"/>
            <a:ext cx="8229600" cy="620049"/>
          </a:xfrm>
        </p:spPr>
        <p:txBody>
          <a:bodyPr/>
          <a:lstStyle/>
          <a:p>
            <a:r>
              <a:rPr lang="en-US" dirty="0"/>
              <a:t>Class Schedule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377AFF-8906-D54B-A478-869D202F6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52688"/>
            <a:ext cx="8229600" cy="3673475"/>
          </a:xfrm>
        </p:spPr>
        <p:txBody>
          <a:bodyPr>
            <a:normAutofit/>
          </a:bodyPr>
          <a:lstStyle/>
          <a:p>
            <a:r>
              <a:rPr lang="en-US" dirty="0"/>
              <a:t>Refer to the syllabus.</a:t>
            </a:r>
          </a:p>
        </p:txBody>
      </p:sp>
    </p:spTree>
    <p:extLst>
      <p:ext uri="{BB962C8B-B14F-4D97-AF65-F5344CB8AC3E}">
        <p14:creationId xmlns:p14="http://schemas.microsoft.com/office/powerpoint/2010/main" val="3695447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F1B3E-8944-4086-871C-89DAEB5A2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Contact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3BC5E-52E2-40C0-996B-903F17728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Contact info:</a:t>
            </a:r>
          </a:p>
          <a:p>
            <a:pPr lvl="1"/>
            <a:r>
              <a:rPr lang="en-US" dirty="0">
                <a:hlinkClick r:id="rId2"/>
              </a:rPr>
              <a:t>enkeboll@umbc.edu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37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81AF6-BE35-406E-90A9-B96A6B0FA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Class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EC9C4-CFDD-4B60-879D-D392DFFA3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52688"/>
            <a:ext cx="8229600" cy="389368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Start thinking about your project today</a:t>
            </a:r>
          </a:p>
          <a:p>
            <a:r>
              <a:rPr lang="en-US" dirty="0"/>
              <a:t>Formulate the idea then draft a problem statement, and be ready to defend it</a:t>
            </a:r>
          </a:p>
          <a:p>
            <a:r>
              <a:rPr lang="en-US" dirty="0"/>
              <a:t>Sample project topics will be shared in the next lecture</a:t>
            </a:r>
          </a:p>
          <a:p>
            <a:r>
              <a:rPr lang="en-US" dirty="0"/>
              <a:t>Your responsibility is to enhance on the presented project topic and implement something new</a:t>
            </a:r>
          </a:p>
          <a:p>
            <a:r>
              <a:rPr lang="en-US" dirty="0"/>
              <a:t>Project Logistics:</a:t>
            </a:r>
          </a:p>
          <a:p>
            <a:pPr lvl="1"/>
            <a:r>
              <a:rPr lang="en-US" dirty="0"/>
              <a:t>Must use Apache Spark</a:t>
            </a:r>
          </a:p>
          <a:p>
            <a:pPr lvl="1"/>
            <a:r>
              <a:rPr lang="en-US" dirty="0"/>
              <a:t>Data must have minimum of 1000 records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624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7AF69-B52C-494F-B2FF-710914D58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Schedule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F074740-7FF8-49FD-8B78-101F76D51F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614299"/>
              </p:ext>
            </p:extLst>
          </p:nvPr>
        </p:nvGraphicFramePr>
        <p:xfrm>
          <a:off x="457200" y="2301875"/>
          <a:ext cx="8229601" cy="3090222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1230086">
                  <a:extLst>
                    <a:ext uri="{9D8B030D-6E8A-4147-A177-3AD203B41FA5}">
                      <a16:colId xmlns:a16="http://schemas.microsoft.com/office/drawing/2014/main" val="4261580141"/>
                    </a:ext>
                  </a:extLst>
                </a:gridCol>
                <a:gridCol w="2606081">
                  <a:extLst>
                    <a:ext uri="{9D8B030D-6E8A-4147-A177-3AD203B41FA5}">
                      <a16:colId xmlns:a16="http://schemas.microsoft.com/office/drawing/2014/main" val="2309466010"/>
                    </a:ext>
                  </a:extLst>
                </a:gridCol>
                <a:gridCol w="4393434">
                  <a:extLst>
                    <a:ext uri="{9D8B030D-6E8A-4147-A177-3AD203B41FA5}">
                      <a16:colId xmlns:a16="http://schemas.microsoft.com/office/drawing/2014/main" val="3123628152"/>
                    </a:ext>
                  </a:extLst>
                </a:gridCol>
              </a:tblGrid>
              <a:tr h="14778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Week #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Activity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Expected Outcome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3968116"/>
                  </a:ext>
                </a:extLst>
              </a:tr>
              <a:tr h="422238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Present the project assignment to students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Start thinking about big data project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1609792722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Project idea ready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Prepare a slide deck for presenting the project idea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654241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Present project progress report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Every student will prepare and submit a project progress status report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3253625721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</a:rPr>
                        <a:t>14</a:t>
                      </a:r>
                      <a:br>
                        <a:rPr lang="en-US" sz="2000" u="none" strike="noStrike" dirty="0">
                          <a:effectLst/>
                        </a:rPr>
                      </a:br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Project presentations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Prepare a slide deck for presenting your project to students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6697142"/>
                  </a:ext>
                </a:extLst>
              </a:tr>
              <a:tr h="288530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Project report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 slide deck and 1-page summary due</a:t>
                      </a: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3856261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9379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84C8A-2799-4FF7-9641-B5AC31C9B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Presentation &amp; Defense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BD8C-449E-4FD0-A439-4A937BB68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your project proposal defense:</a:t>
            </a:r>
          </a:p>
          <a:p>
            <a:pPr lvl="1"/>
            <a:r>
              <a:rPr lang="en-US" dirty="0"/>
              <a:t>Clearly illustrate the idea</a:t>
            </a:r>
          </a:p>
          <a:p>
            <a:pPr lvl="1"/>
            <a:r>
              <a:rPr lang="en-US" dirty="0"/>
              <a:t>Present the expected outcome</a:t>
            </a:r>
          </a:p>
          <a:p>
            <a:pPr lvl="4"/>
            <a:endParaRPr lang="en-US" dirty="0"/>
          </a:p>
          <a:p>
            <a:r>
              <a:rPr lang="en-US" dirty="0"/>
              <a:t>In your final project delivery:</a:t>
            </a:r>
          </a:p>
          <a:p>
            <a:pPr lvl="1"/>
            <a:r>
              <a:rPr lang="en-US" dirty="0"/>
              <a:t>Show your implementation</a:t>
            </a:r>
          </a:p>
          <a:p>
            <a:pPr lvl="1"/>
            <a:r>
              <a:rPr lang="en-US" dirty="0"/>
              <a:t>Present results in graph formats</a:t>
            </a:r>
          </a:p>
          <a:p>
            <a:pPr lvl="1"/>
            <a:r>
              <a:rPr lang="en-US" dirty="0"/>
              <a:t>Show your contributions</a:t>
            </a:r>
          </a:p>
        </p:txBody>
      </p:sp>
    </p:spTree>
    <p:extLst>
      <p:ext uri="{BB962C8B-B14F-4D97-AF65-F5344CB8AC3E}">
        <p14:creationId xmlns:p14="http://schemas.microsoft.com/office/powerpoint/2010/main" val="900069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735D8-BFF4-4D9E-B139-F5519CF36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Technical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0A832-E8ED-457E-87D1-D4F764DC6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Start working on the technical (research) paper today</a:t>
            </a:r>
          </a:p>
          <a:p>
            <a:r>
              <a:rPr lang="en-US" dirty="0"/>
              <a:t>The paper should cover an innovative topic in Big Data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Copied or regurgitated papers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will not be accepted!!</a:t>
            </a:r>
          </a:p>
          <a:p>
            <a:r>
              <a:rPr lang="en-US" dirty="0"/>
              <a:t>Sample Topics:</a:t>
            </a:r>
          </a:p>
          <a:p>
            <a:pPr lvl="1"/>
            <a:r>
              <a:rPr lang="en-US" dirty="0"/>
              <a:t>Cognitive Computing &amp; Big Data</a:t>
            </a:r>
          </a:p>
          <a:p>
            <a:pPr lvl="1"/>
            <a:r>
              <a:rPr lang="en-US" dirty="0"/>
              <a:t>Machine Learning &amp; Big Data</a:t>
            </a:r>
          </a:p>
          <a:p>
            <a:pPr lvl="1"/>
            <a:r>
              <a:rPr lang="en-US" dirty="0"/>
              <a:t>Cybersecurity &amp; Big Data</a:t>
            </a:r>
          </a:p>
          <a:p>
            <a:pPr lvl="1"/>
            <a:r>
              <a:rPr lang="en-US" dirty="0"/>
              <a:t>Cloud Computing &amp; Big Data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1586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D2603-F44E-41F4-B661-1AE8B1169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Technical Paper Defense &amp;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7A0A4-49F8-4C22-ACF8-961DB9302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Individual papers, no teaming up!</a:t>
            </a:r>
          </a:p>
          <a:p>
            <a:pPr lvl="4"/>
            <a:endParaRPr lang="en-US" dirty="0"/>
          </a:p>
          <a:p>
            <a:r>
              <a:rPr lang="en-US" dirty="0"/>
              <a:t>In your proposal defense, you should demonstrate the following:</a:t>
            </a:r>
          </a:p>
          <a:p>
            <a:pPr lvl="1"/>
            <a:r>
              <a:rPr lang="en-US" dirty="0"/>
              <a:t>Authenticity of the paper</a:t>
            </a:r>
          </a:p>
          <a:p>
            <a:pPr lvl="1"/>
            <a:r>
              <a:rPr lang="en-US" dirty="0"/>
              <a:t>Innovation and new ideas</a:t>
            </a:r>
          </a:p>
          <a:p>
            <a:pPr lvl="1"/>
            <a:r>
              <a:rPr lang="en-US" dirty="0"/>
              <a:t>Quality of the work</a:t>
            </a:r>
          </a:p>
          <a:p>
            <a:pPr lvl="4"/>
            <a:endParaRPr lang="en-US" dirty="0"/>
          </a:p>
          <a:p>
            <a:r>
              <a:rPr lang="en-US" dirty="0"/>
              <a:t>In your final delivery:</a:t>
            </a:r>
          </a:p>
          <a:p>
            <a:pPr lvl="1"/>
            <a:r>
              <a:rPr lang="en-US" dirty="0"/>
              <a:t>Ensure solid technical writing</a:t>
            </a:r>
          </a:p>
          <a:p>
            <a:pPr lvl="1"/>
            <a:r>
              <a:rPr lang="en-US" dirty="0"/>
              <a:t>Presentation is of good quality</a:t>
            </a:r>
          </a:p>
          <a:p>
            <a:pPr lvl="1"/>
            <a:r>
              <a:rPr lang="en-US" dirty="0"/>
              <a:t>Organized presentation so other students can benefit from</a:t>
            </a:r>
          </a:p>
        </p:txBody>
      </p:sp>
    </p:spTree>
    <p:extLst>
      <p:ext uri="{BB962C8B-B14F-4D97-AF65-F5344CB8AC3E}">
        <p14:creationId xmlns:p14="http://schemas.microsoft.com/office/powerpoint/2010/main" val="12249484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A9BF3-1629-4EEC-AED7-48B86C758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Paper Schedule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182D44-2693-41D7-84E5-8CB8ED98C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8341857"/>
              </p:ext>
            </p:extLst>
          </p:nvPr>
        </p:nvGraphicFramePr>
        <p:xfrm>
          <a:off x="457200" y="2452690"/>
          <a:ext cx="8229600" cy="2915545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1515745980"/>
                    </a:ext>
                  </a:extLst>
                </a:gridCol>
                <a:gridCol w="3095932">
                  <a:extLst>
                    <a:ext uri="{9D8B030D-6E8A-4147-A177-3AD203B41FA5}">
                      <a16:colId xmlns:a16="http://schemas.microsoft.com/office/drawing/2014/main" val="2182689114"/>
                    </a:ext>
                  </a:extLst>
                </a:gridCol>
                <a:gridCol w="4262811">
                  <a:extLst>
                    <a:ext uri="{9D8B030D-6E8A-4147-A177-3AD203B41FA5}">
                      <a16:colId xmlns:a16="http://schemas.microsoft.com/office/drawing/2014/main" val="987635182"/>
                    </a:ext>
                  </a:extLst>
                </a:gridCol>
              </a:tblGrid>
              <a:tr h="14778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Week #</a:t>
                      </a:r>
                      <a:endParaRPr lang="en-US" sz="2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Activity</a:t>
                      </a:r>
                      <a:endParaRPr lang="en-US" sz="2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Expected Outcome</a:t>
                      </a:r>
                      <a:endParaRPr lang="en-US" sz="2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7026999"/>
                  </a:ext>
                </a:extLst>
              </a:tr>
              <a:tr h="422238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>
                          <a:effectLst/>
                        </a:rPr>
                        <a:t>1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Present the technical research paper assignment to students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>
                          <a:effectLst/>
                        </a:rPr>
                        <a:t>Start thinking about proposals for the paper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1449097377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Technical paper proposal ready for defense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Every student will submit his paper proposal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2422793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9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Present near complete paper and share progress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Every student will prepare and submit a paper progress report 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2899279736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13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Deliver Final paper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2100" u="none" strike="noStrike" dirty="0">
                          <a:effectLst/>
                        </a:rPr>
                        <a:t>Final paper deliver (due 11:59PM)</a:t>
                      </a:r>
                      <a:endParaRPr lang="it-IT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9342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2839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5DDB0-94D5-4445-9DF6-5DE715516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Important: Class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9D3CE-9338-4122-B5F3-51C52127F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will you get from this class?</a:t>
            </a:r>
          </a:p>
          <a:p>
            <a:pPr lvl="1"/>
            <a:r>
              <a:rPr lang="en-US" dirty="0"/>
              <a:t>Big data foundation skills</a:t>
            </a:r>
          </a:p>
          <a:p>
            <a:pPr lvl="1"/>
            <a:r>
              <a:rPr lang="en-US" dirty="0"/>
              <a:t>Expertise on Apache Spark</a:t>
            </a:r>
          </a:p>
          <a:p>
            <a:pPr lvl="1"/>
            <a:r>
              <a:rPr lang="en-US" dirty="0"/>
              <a:t>Intelligently talk about big data platforms</a:t>
            </a:r>
          </a:p>
          <a:p>
            <a:pPr lvl="1"/>
            <a:r>
              <a:rPr lang="en-US" dirty="0"/>
              <a:t>Pass a big data skills interview</a:t>
            </a:r>
          </a:p>
          <a:p>
            <a:pPr lvl="1"/>
            <a:r>
              <a:rPr lang="en-US" dirty="0"/>
              <a:t>Prepare you to build expertise and skills in your job</a:t>
            </a:r>
          </a:p>
          <a:p>
            <a:pPr lvl="1"/>
            <a:r>
              <a:rPr lang="en-US" dirty="0"/>
              <a:t>Eventually (and through job training and hands-on expertise), become an expert</a:t>
            </a:r>
          </a:p>
        </p:txBody>
      </p:sp>
    </p:spTree>
    <p:extLst>
      <p:ext uri="{BB962C8B-B14F-4D97-AF65-F5344CB8AC3E}">
        <p14:creationId xmlns:p14="http://schemas.microsoft.com/office/powerpoint/2010/main" val="38609051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ED0B-A72C-444F-A318-E2265FED2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A6C6B-753F-48D4-893A-420E306F7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Sign up for Databricks Community Edition</a:t>
            </a:r>
          </a:p>
          <a:p>
            <a:pPr lvl="1"/>
            <a:r>
              <a:rPr lang="en-US" dirty="0"/>
              <a:t>Databricks: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community.cloud.databricks.com</a:t>
            </a:r>
            <a:r>
              <a:rPr lang="en-US" dirty="0">
                <a:hlinkClick r:id="rId2"/>
              </a:rPr>
              <a:t>/</a:t>
            </a:r>
            <a:endParaRPr lang="en-US" dirty="0"/>
          </a:p>
          <a:p>
            <a:r>
              <a:rPr lang="en-US" dirty="0"/>
              <a:t>Download </a:t>
            </a:r>
            <a:r>
              <a:rPr lang="en-US" dirty="0">
                <a:hlinkClick r:id="rId3"/>
              </a:rPr>
              <a:t>Docker</a:t>
            </a:r>
            <a:endParaRPr lang="en-US" dirty="0"/>
          </a:p>
          <a:p>
            <a:r>
              <a:rPr lang="en-US" dirty="0"/>
              <a:t>Fork the </a:t>
            </a:r>
            <a:r>
              <a:rPr lang="en-US" dirty="0">
                <a:hlinkClick r:id="rId4"/>
              </a:rPr>
              <a:t>class repository</a:t>
            </a:r>
            <a:r>
              <a:rPr lang="en-US" dirty="0"/>
              <a:t> in </a:t>
            </a:r>
            <a:r>
              <a:rPr lang="en-US" dirty="0" err="1"/>
              <a:t>Github</a:t>
            </a:r>
            <a:r>
              <a:rPr lang="en-US" dirty="0"/>
              <a:t> and add me as a collaborator (</a:t>
            </a:r>
            <a:r>
              <a:rPr lang="en-US" dirty="0">
                <a:hlinkClick r:id="rId5"/>
              </a:rPr>
              <a:t>enkeboll</a:t>
            </a:r>
            <a:r>
              <a:rPr lang="en-US" dirty="0"/>
              <a:t>)</a:t>
            </a:r>
          </a:p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7686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ED0B-A72C-444F-A318-E2265FED2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A6C6B-753F-48D4-893A-420E306F7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Assignment: write a script that calculates the number of </a:t>
            </a:r>
            <a:r>
              <a:rPr lang="en-US" b="1" dirty="0"/>
              <a:t>unique</a:t>
            </a:r>
            <a:r>
              <a:rPr lang="en-US" dirty="0"/>
              <a:t> words in </a:t>
            </a:r>
            <a:r>
              <a:rPr lang="en-US" dirty="0">
                <a:hlinkClick r:id="rId2"/>
              </a:rPr>
              <a:t>Tolstoy’s </a:t>
            </a:r>
            <a:r>
              <a:rPr lang="en-US" i="1" dirty="0">
                <a:hlinkClick r:id="rId2"/>
              </a:rPr>
              <a:t>War and Peace</a:t>
            </a:r>
            <a:endParaRPr lang="en-US" i="1" dirty="0"/>
          </a:p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Can be written in any modern, open programming language (Python, Node, R, Java, Bash; no </a:t>
            </a:r>
            <a:r>
              <a:rPr lang="en-US" dirty="0" err="1"/>
              <a:t>Matlab</a:t>
            </a:r>
            <a:r>
              <a:rPr lang="en-US" dirty="0"/>
              <a:t>, SAS, SPSS,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53387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2CDD0-F19A-A547-8F81-04C6556D8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945B3-DC50-B64B-899E-FEC66598E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If running it requires anything more than executing the file, include a readme with instructions. They should not involve downloading third party libraries.</a:t>
            </a:r>
          </a:p>
          <a:p>
            <a:pPr lvl="1"/>
            <a:r>
              <a:rPr lang="en-US" b="1" dirty="0"/>
              <a:t>In a branch</a:t>
            </a:r>
            <a:r>
              <a:rPr lang="en-US" dirty="0"/>
              <a:t>, add this file to your new </a:t>
            </a:r>
            <a:r>
              <a:rPr lang="en-US" dirty="0" err="1"/>
              <a:t>github</a:t>
            </a:r>
            <a:r>
              <a:rPr lang="en-US" dirty="0"/>
              <a:t> repo with the name</a:t>
            </a:r>
            <a:br>
              <a:rPr lang="en-US" dirty="0"/>
            </a:br>
            <a:r>
              <a:rPr lang="en-US" b="1" dirty="0"/>
              <a:t>homework/hw01-tolstoy.[</a:t>
            </a:r>
            <a:r>
              <a:rPr lang="en-US" b="1" dirty="0" err="1"/>
              <a:t>py|js|sh|etc</a:t>
            </a:r>
            <a:r>
              <a:rPr lang="en-US" b="1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822639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ABA13-48BE-4663-B814-F3E7F46D6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C1D00-49E3-4240-ABF6-C4F9EA789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introduce methods, technologies, and computing platforms for performing data analysis </a:t>
            </a:r>
            <a:r>
              <a:rPr lang="en-US" b="1" dirty="0">
                <a:solidFill>
                  <a:srgbClr val="0070C0"/>
                </a:solidFill>
              </a:rPr>
              <a:t>at scale</a:t>
            </a:r>
          </a:p>
          <a:p>
            <a:r>
              <a:rPr lang="en-US" dirty="0"/>
              <a:t>Prepare the class for the Apache Spark developer certification from Databricks (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academy.databricks.com</a:t>
            </a:r>
            <a:r>
              <a:rPr lang="en-US" dirty="0">
                <a:hlinkClick r:id="rId2"/>
              </a:rPr>
              <a:t>/exam/</a:t>
            </a:r>
            <a:r>
              <a:rPr lang="en-US" dirty="0" err="1">
                <a:hlinkClick r:id="rId2"/>
              </a:rPr>
              <a:t>databricks</a:t>
            </a:r>
            <a:r>
              <a:rPr lang="en-US" dirty="0">
                <a:hlinkClick r:id="rId2"/>
              </a:rPr>
              <a:t>-certified-associate-developer</a:t>
            </a:r>
            <a:r>
              <a:rPr lang="en-US" dirty="0"/>
              <a:t>)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0236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A944-C3BE-AE4F-920C-24D7466DE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C0BE2-5627-6444-89B4-D080BB29A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Open a pull request and </a:t>
            </a:r>
            <a:r>
              <a:rPr lang="en-US" b="1" dirty="0"/>
              <a:t>tag me as the reviewer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Finally, you will take the link to your pull request and submit it in Blackboard to the open assignment (forthcoming).</a:t>
            </a:r>
          </a:p>
        </p:txBody>
      </p:sp>
    </p:spTree>
    <p:extLst>
      <p:ext uri="{BB962C8B-B14F-4D97-AF65-F5344CB8AC3E}">
        <p14:creationId xmlns:p14="http://schemas.microsoft.com/office/powerpoint/2010/main" val="10482962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id="{3DC8A503-8461-447E-8193-A0500C131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Questions</a:t>
            </a:r>
          </a:p>
        </p:txBody>
      </p:sp>
      <p:pic>
        <p:nvPicPr>
          <p:cNvPr id="21507" name="Picture 2" descr="Image result for questions">
            <a:extLst>
              <a:ext uri="{FF2B5EF4-FFF2-40B4-BE49-F238E27FC236}">
                <a16:creationId xmlns:a16="http://schemas.microsoft.com/office/drawing/2014/main" id="{C6A380EB-6035-4F30-AFC7-ECA378B2E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41575"/>
            <a:ext cx="9144000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ED0B-A72C-444F-A318-E2265FED2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A6C6B-753F-48D4-893A-420E306F7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Google File System (GFS)</a:t>
            </a:r>
          </a:p>
          <a:p>
            <a:pPr marL="0" indent="0">
              <a:buNone/>
            </a:pPr>
            <a:endParaRPr lang="en-US" dirty="0"/>
          </a:p>
          <a:p>
            <a:pPr lvl="4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2E1696-BEE8-DE49-BC94-873D2ECE7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803" y="2937712"/>
            <a:ext cx="5370022" cy="318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8221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ED0B-A72C-444F-A318-E2265FED2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A6C6B-753F-48D4-893A-420E306F7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Hadoop Distributed File System</a:t>
            </a:r>
          </a:p>
          <a:p>
            <a:pPr marL="0" indent="0">
              <a:buNone/>
            </a:pPr>
            <a:endParaRPr lang="en-US" dirty="0"/>
          </a:p>
          <a:p>
            <a:pPr lvl="4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DB7A09-1A8E-2243-AABB-ED8A63898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696" y="2995931"/>
            <a:ext cx="4747737" cy="32810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934F66-00E6-A44B-8CCC-B94EEA99B614}"/>
              </a:ext>
            </a:extLst>
          </p:cNvPr>
          <p:cNvSpPr txBox="1"/>
          <p:nvPr/>
        </p:nvSpPr>
        <p:spPr>
          <a:xfrm>
            <a:off x="247269" y="6201294"/>
            <a:ext cx="8896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hadoop.apache.org</a:t>
            </a:r>
            <a:r>
              <a:rPr lang="en-US" dirty="0"/>
              <a:t>/docs/current/</a:t>
            </a:r>
            <a:r>
              <a:rPr lang="en-US" dirty="0" err="1"/>
              <a:t>hadoop</a:t>
            </a:r>
            <a:r>
              <a:rPr lang="en-US" dirty="0"/>
              <a:t>-project-</a:t>
            </a:r>
            <a:r>
              <a:rPr lang="en-US" dirty="0" err="1"/>
              <a:t>dist</a:t>
            </a:r>
            <a:r>
              <a:rPr lang="en-US" dirty="0"/>
              <a:t>/</a:t>
            </a:r>
            <a:r>
              <a:rPr lang="en-US" dirty="0" err="1"/>
              <a:t>hadoop-hdfs</a:t>
            </a:r>
            <a:r>
              <a:rPr lang="en-US" dirty="0"/>
              <a:t>/</a:t>
            </a:r>
            <a:r>
              <a:rPr lang="en-US" dirty="0" err="1"/>
              <a:t>HdfsDesign.html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2732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ED0B-A72C-444F-A318-E2265FED2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A6C6B-753F-48D4-893A-420E306F7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Apache Spark Cluster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934F66-00E6-A44B-8CCC-B94EEA99B614}"/>
              </a:ext>
            </a:extLst>
          </p:cNvPr>
          <p:cNvSpPr txBox="1"/>
          <p:nvPr/>
        </p:nvSpPr>
        <p:spPr>
          <a:xfrm>
            <a:off x="247269" y="6201294"/>
            <a:ext cx="8755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spark.apache.org</a:t>
            </a:r>
            <a:r>
              <a:rPr lang="en-US" dirty="0"/>
              <a:t>/docs/latest/cluster-</a:t>
            </a:r>
            <a:r>
              <a:rPr lang="en-US" dirty="0" err="1"/>
              <a:t>overview.html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A827AD-E60B-9F47-BC3F-7FD8800A2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616" y="3069589"/>
            <a:ext cx="5452183" cy="261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899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ED0B-A72C-444F-A318-E2265FED2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RDD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A6C6B-753F-48D4-893A-420E306F7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At a high level, every Spark application consists of a </a:t>
            </a:r>
            <a:r>
              <a:rPr lang="en-US" i="1" dirty="0"/>
              <a:t>driver program</a:t>
            </a:r>
            <a:r>
              <a:rPr lang="en-US" dirty="0"/>
              <a:t> that runs the user’s main function and executes various </a:t>
            </a:r>
            <a:r>
              <a:rPr lang="en-US" i="1" dirty="0"/>
              <a:t>parallel operations</a:t>
            </a:r>
            <a:r>
              <a:rPr lang="en-US" dirty="0"/>
              <a:t> on a cluster. The main abstraction Spark provides is a </a:t>
            </a:r>
            <a:r>
              <a:rPr lang="en-US" i="1" dirty="0"/>
              <a:t>resilient distributed dataset</a:t>
            </a:r>
            <a:r>
              <a:rPr lang="en-US" dirty="0"/>
              <a:t> (RDD), which is a collection of elements partitioned across the nodes of the cluster that can be operated on in parallel. RDDs are created by starting with a file in the Hadoop file system (or any other Hadoop-supported file system), or an existing Scala collection in the driver program, and transforming it. Users may also ask Spark to </a:t>
            </a:r>
            <a:r>
              <a:rPr lang="en-US" i="1" dirty="0"/>
              <a:t>persist</a:t>
            </a:r>
            <a:r>
              <a:rPr lang="en-US" dirty="0"/>
              <a:t> an RDD in memory, allowing it to be reused efficiently across parallel operations. Finally, RDDs automatically recover from node failures.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934F66-00E6-A44B-8CCC-B94EEA99B614}"/>
              </a:ext>
            </a:extLst>
          </p:cNvPr>
          <p:cNvSpPr txBox="1"/>
          <p:nvPr/>
        </p:nvSpPr>
        <p:spPr>
          <a:xfrm>
            <a:off x="247269" y="6201294"/>
            <a:ext cx="8755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spark.apache.org</a:t>
            </a:r>
            <a:r>
              <a:rPr lang="en-US" dirty="0"/>
              <a:t>/docs/latest/</a:t>
            </a:r>
            <a:r>
              <a:rPr lang="en-US" dirty="0" err="1"/>
              <a:t>rdd</a:t>
            </a:r>
            <a:r>
              <a:rPr lang="en-US" dirty="0"/>
              <a:t>-programming-</a:t>
            </a:r>
            <a:r>
              <a:rPr lang="en-US" dirty="0" err="1"/>
              <a:t>guide.html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057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ABA13-48BE-4663-B814-F3E7F46D6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C1D00-49E3-4240-ABF6-C4F9EA789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Topics include:</a:t>
            </a:r>
          </a:p>
          <a:p>
            <a:pPr lvl="1"/>
            <a:r>
              <a:rPr lang="en-US" dirty="0"/>
              <a:t>Theory and techniques for data acquisition, cleansing, aggregation, management of large heterogeneous data collections, processing, information and knowledge extraction. </a:t>
            </a:r>
          </a:p>
          <a:p>
            <a:pPr lvl="1"/>
            <a:r>
              <a:rPr lang="en-US" dirty="0"/>
              <a:t>Practical hands-on experience using Apache Spark on Databricks (cloud) platform.  </a:t>
            </a:r>
          </a:p>
        </p:txBody>
      </p:sp>
    </p:spTree>
    <p:extLst>
      <p:ext uri="{BB962C8B-B14F-4D97-AF65-F5344CB8AC3E}">
        <p14:creationId xmlns:p14="http://schemas.microsoft.com/office/powerpoint/2010/main" val="2197077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ABA13-48BE-4663-B814-F3E7F46D6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Techniques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C1D00-49E3-4240-ABF6-C4F9EA789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 will introduce:</a:t>
            </a:r>
          </a:p>
          <a:p>
            <a:pPr lvl="1"/>
            <a:r>
              <a:rPr lang="en-US" dirty="0"/>
              <a:t>MapReduce, streaming, and external memory algorithms and their implementations using the Apache Spark ecosystem.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354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ABA13-48BE-4663-B814-F3E7F46D6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C1D00-49E3-4240-ABF6-C4F9EA789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Students will gain practical experience in analyzing large existing databases.</a:t>
            </a:r>
          </a:p>
          <a:p>
            <a:r>
              <a:rPr lang="en-US" b="1" dirty="0"/>
              <a:t>Prerequisite: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Enrollment in the Data Science program</a:t>
            </a:r>
          </a:p>
          <a:p>
            <a:pPr lvl="1"/>
            <a:r>
              <a:rPr lang="en-US" dirty="0"/>
              <a:t>Programming experience</a:t>
            </a:r>
          </a:p>
          <a:p>
            <a:pPr lvl="1"/>
            <a:r>
              <a:rPr lang="en-US" dirty="0"/>
              <a:t>Other students may be admitted with instructor permission</a:t>
            </a:r>
          </a:p>
          <a:p>
            <a:r>
              <a:rPr lang="en-US" b="1" dirty="0"/>
              <a:t> Corequisite:  </a:t>
            </a:r>
          </a:p>
          <a:p>
            <a:pPr lvl="1"/>
            <a:r>
              <a:rPr lang="en-US" dirty="0"/>
              <a:t>DATA 601: Introduction to Data Science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138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80CCE-77DE-4B96-96C6-A835C932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7613D-ABB2-4C15-8A27-198B9C7F1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 yourself: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UMBC affiliation</a:t>
            </a:r>
          </a:p>
          <a:p>
            <a:pPr lvl="1"/>
            <a:r>
              <a:rPr lang="en-US" dirty="0"/>
              <a:t>Big Data Experience</a:t>
            </a:r>
          </a:p>
          <a:p>
            <a:pPr lvl="1"/>
            <a:r>
              <a:rPr lang="en-US" dirty="0"/>
              <a:t>Goals of the class</a:t>
            </a:r>
          </a:p>
        </p:txBody>
      </p:sp>
    </p:spTree>
    <p:extLst>
      <p:ext uri="{BB962C8B-B14F-4D97-AF65-F5344CB8AC3E}">
        <p14:creationId xmlns:p14="http://schemas.microsoft.com/office/powerpoint/2010/main" val="1159460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73306-866F-4372-A242-01B1609D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98519-7A3C-4AC4-A6BF-07DE21634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Every Thursday during Spring 2022</a:t>
            </a:r>
          </a:p>
          <a:p>
            <a:r>
              <a:rPr lang="en-US" dirty="0"/>
              <a:t>Start at 7:00 PM and end at 9:40 PM</a:t>
            </a:r>
          </a:p>
          <a:p>
            <a:r>
              <a:rPr lang="en-US" dirty="0"/>
              <a:t>Every class we will try to maintain the following agenda:</a:t>
            </a:r>
          </a:p>
          <a:p>
            <a:pPr lvl="1"/>
            <a:r>
              <a:rPr lang="en-US" dirty="0"/>
              <a:t>20 Minutes – Homework Quick Review / Questions</a:t>
            </a:r>
          </a:p>
          <a:p>
            <a:pPr lvl="1"/>
            <a:r>
              <a:rPr lang="en-US" dirty="0"/>
              <a:t>60 Minutes – Lecture Presentation, labs</a:t>
            </a:r>
          </a:p>
          <a:p>
            <a:pPr lvl="1"/>
            <a:r>
              <a:rPr lang="en-US" dirty="0"/>
              <a:t>15 Minutes – Break</a:t>
            </a:r>
          </a:p>
          <a:p>
            <a:pPr lvl="1"/>
            <a:r>
              <a:rPr lang="en-US" dirty="0"/>
              <a:t>45 Minutes – Lecture Presentation, labs</a:t>
            </a:r>
          </a:p>
          <a:p>
            <a:pPr lvl="1"/>
            <a:r>
              <a:rPr lang="en-US" dirty="0"/>
              <a:t>10 Minutes – Review / Prepare for next lecture / Quiz</a:t>
            </a:r>
          </a:p>
        </p:txBody>
      </p:sp>
    </p:spTree>
    <p:extLst>
      <p:ext uri="{BB962C8B-B14F-4D97-AF65-F5344CB8AC3E}">
        <p14:creationId xmlns:p14="http://schemas.microsoft.com/office/powerpoint/2010/main" val="3961254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54ADF5D9-6CB1-469C-880E-454F47FA0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Course Topics &amp; Syllabus</a:t>
            </a:r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488B9C69-4871-4F9E-A0A6-0AB45CA80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/>
            <a:r>
              <a:rPr lang="en-US" altLang="en-US" dirty="0"/>
              <a:t>Introduction &amp; Foundation of Data Sciences</a:t>
            </a:r>
          </a:p>
          <a:p>
            <a:pPr eaLnBrk="1" hangingPunct="1"/>
            <a:r>
              <a:rPr lang="en-US" altLang="en-US" dirty="0"/>
              <a:t>Platforms overview</a:t>
            </a:r>
          </a:p>
          <a:p>
            <a:pPr eaLnBrk="1" hangingPunct="1"/>
            <a:r>
              <a:rPr lang="en-US" altLang="en-US" dirty="0"/>
              <a:t>Tools in Data Science</a:t>
            </a:r>
          </a:p>
          <a:p>
            <a:pPr lvl="1" eaLnBrk="1" hangingPunct="1"/>
            <a:r>
              <a:rPr lang="en-US" altLang="en-US" dirty="0"/>
              <a:t>Hadoop &amp; HDFS</a:t>
            </a:r>
          </a:p>
          <a:p>
            <a:pPr lvl="1" eaLnBrk="1" hangingPunct="1"/>
            <a:r>
              <a:rPr lang="en-US" altLang="en-US" dirty="0"/>
              <a:t>Apache Spark (RDD, </a:t>
            </a:r>
            <a:r>
              <a:rPr lang="en-US" altLang="en-US" dirty="0" err="1"/>
              <a:t>DataFrame</a:t>
            </a:r>
            <a:r>
              <a:rPr lang="en-US" altLang="en-US" dirty="0"/>
              <a:t>, Dataset, SQL)</a:t>
            </a:r>
          </a:p>
          <a:p>
            <a:pPr lvl="1" eaLnBrk="1" hangingPunct="1"/>
            <a:r>
              <a:rPr lang="en-US" altLang="en-US" dirty="0"/>
              <a:t>Apache Hive</a:t>
            </a:r>
          </a:p>
          <a:p>
            <a:pPr lvl="1" eaLnBrk="1" hangingPunct="1"/>
            <a:r>
              <a:rPr lang="en-US" altLang="en-US" dirty="0"/>
              <a:t>Distributed DB (</a:t>
            </a:r>
            <a:r>
              <a:rPr lang="en-US" altLang="en-US" dirty="0" err="1"/>
              <a:t>Hbase</a:t>
            </a:r>
            <a:r>
              <a:rPr lang="en-US" altLang="en-US" dirty="0"/>
              <a:t>/</a:t>
            </a:r>
            <a:r>
              <a:rPr lang="en-US" altLang="en-US" dirty="0" err="1"/>
              <a:t>Accumulo</a:t>
            </a:r>
            <a:r>
              <a:rPr lang="en-US" altLang="en-US" dirty="0"/>
              <a:t>, Cassandra)</a:t>
            </a:r>
          </a:p>
          <a:p>
            <a:pPr lvl="1" eaLnBrk="1" hangingPunct="1"/>
            <a:r>
              <a:rPr lang="en-US" altLang="en-US" dirty="0"/>
              <a:t>Machine Learning</a:t>
            </a:r>
          </a:p>
          <a:p>
            <a:pPr lvl="1" eaLnBrk="1" hangingPunct="1"/>
            <a:r>
              <a:rPr lang="en-US" altLang="en-US" dirty="0"/>
              <a:t>Cloud Computing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10682</TotalTime>
  <Words>1422</Words>
  <Application>Microsoft Macintosh PowerPoint</Application>
  <PresentationFormat>On-screen Show (4:3)</PresentationFormat>
  <Paragraphs>224</Paragraphs>
  <Slides>35</Slides>
  <Notes>3</Notes>
  <HiddenSlides>4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Calibri</vt:lpstr>
      <vt:lpstr>Office Theme</vt:lpstr>
      <vt:lpstr>Data 603 – Big Data Platforms</vt:lpstr>
      <vt:lpstr>Instructor Contact Info</vt:lpstr>
      <vt:lpstr>Course Goal</vt:lpstr>
      <vt:lpstr>Topics Covered</vt:lpstr>
      <vt:lpstr>Techniques Covered</vt:lpstr>
      <vt:lpstr>Course Prerequisites</vt:lpstr>
      <vt:lpstr>Class Introduction</vt:lpstr>
      <vt:lpstr>Class Logistics</vt:lpstr>
      <vt:lpstr>Course Topics &amp; Syllabus</vt:lpstr>
      <vt:lpstr>Course Grading</vt:lpstr>
      <vt:lpstr>Course Grading</vt:lpstr>
      <vt:lpstr>Quick Notes About Grading</vt:lpstr>
      <vt:lpstr>Optional Text Books</vt:lpstr>
      <vt:lpstr>Norms</vt:lpstr>
      <vt:lpstr>Why Data Science</vt:lpstr>
      <vt:lpstr>What is Data Science</vt:lpstr>
      <vt:lpstr>As a Data Scientist!</vt:lpstr>
      <vt:lpstr>Important Activities </vt:lpstr>
      <vt:lpstr>Class Schedule</vt:lpstr>
      <vt:lpstr>The Class Project</vt:lpstr>
      <vt:lpstr>Project Schedule</vt:lpstr>
      <vt:lpstr>Project Presentation &amp; Defense</vt:lpstr>
      <vt:lpstr>The Technical Paper</vt:lpstr>
      <vt:lpstr>Technical Paper Defense &amp; Presentation</vt:lpstr>
      <vt:lpstr>Technical Paper Schedule</vt:lpstr>
      <vt:lpstr>Important: Class Benefits</vt:lpstr>
      <vt:lpstr>Homework</vt:lpstr>
      <vt:lpstr>Homework</vt:lpstr>
      <vt:lpstr>Homework</vt:lpstr>
      <vt:lpstr>Homework</vt:lpstr>
      <vt:lpstr>Questions</vt:lpstr>
      <vt:lpstr>Distributed Computing</vt:lpstr>
      <vt:lpstr>Distributed Computing</vt:lpstr>
      <vt:lpstr>Distributed Computing</vt:lpstr>
      <vt:lpstr>Spark RDD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Waleed Youssef</dc:creator>
  <cp:lastModifiedBy>Andrew Enkeboll</cp:lastModifiedBy>
  <cp:revision>139</cp:revision>
  <cp:lastPrinted>2022-02-04T00:07:08Z</cp:lastPrinted>
  <dcterms:created xsi:type="dcterms:W3CDTF">2014-05-05T14:25:42Z</dcterms:created>
  <dcterms:modified xsi:type="dcterms:W3CDTF">2022-02-04T14:36:34Z</dcterms:modified>
</cp:coreProperties>
</file>